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  <p:sldId id="265" r:id="rId11"/>
    <p:sldId id="268" r:id="rId12"/>
    <p:sldId id="267" r:id="rId13"/>
    <p:sldId id="270" r:id="rId14"/>
    <p:sldId id="269" r:id="rId15"/>
    <p:sldId id="271" r:id="rId16"/>
    <p:sldId id="273" r:id="rId17"/>
    <p:sldId id="266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/>
    <p:restoredTop sz="95859"/>
  </p:normalViewPr>
  <p:slideViewPr>
    <p:cSldViewPr snapToGrid="0">
      <p:cViewPr varScale="1">
        <p:scale>
          <a:sx n="107" d="100"/>
          <a:sy n="107" d="100"/>
        </p:scale>
        <p:origin x="4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90/notebooks/Projects/project4-Loan-Eligibility-Assessment.ipynb#Objective-2:-Estimate-Loan-Amount-to-be-provided-using-Linear-Regression" TargetMode="External"/><Relationship Id="rId2" Type="http://schemas.openxmlformats.org/officeDocument/2006/relationships/hyperlink" Target="http://localhost:8890/notebooks/Projects/project4-Loan-Eligibility-Assessment.ipynb#Objective-1:-Determine-Loan-Eligibility-based-on-profile-of-custom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60BC-F4D1-B631-683C-902EB6BFA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Capstone Project:</a:t>
            </a:r>
            <a:br>
              <a:rPr lang="en-US" dirty="0"/>
            </a:br>
            <a:r>
              <a:rPr lang="en-US" dirty="0"/>
              <a:t>Loan Eligibility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DBD89-3107-D6BE-585C-FA8D2B19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Balkis </a:t>
            </a:r>
          </a:p>
        </p:txBody>
      </p:sp>
    </p:spTree>
    <p:extLst>
      <p:ext uri="{BB962C8B-B14F-4D97-AF65-F5344CB8AC3E}">
        <p14:creationId xmlns:p14="http://schemas.microsoft.com/office/powerpoint/2010/main" val="218480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2: Loan Eligibility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Classification  </a:t>
            </a:r>
          </a:p>
          <a:p>
            <a:pPr lvl="1"/>
            <a:r>
              <a:rPr lang="en-US" dirty="0"/>
              <a:t>Target variable is binary and a categorical variable (Yes or No) </a:t>
            </a:r>
          </a:p>
          <a:p>
            <a:r>
              <a:rPr lang="en-US" dirty="0"/>
              <a:t>Modelling techniques needed: Logistic Regression, KNN model </a:t>
            </a:r>
          </a:p>
          <a:p>
            <a:r>
              <a:rPr lang="en-US" dirty="0"/>
              <a:t>Metrics: Confusion Matrix (accuracy score) </a:t>
            </a:r>
          </a:p>
          <a:p>
            <a:r>
              <a:rPr lang="en-US" b="1" dirty="0"/>
              <a:t>Challenges</a:t>
            </a:r>
            <a:r>
              <a:rPr lang="en-US" dirty="0"/>
              <a:t>: Conversion of the categorical variables, Scaling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238139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025333-1AD5-1896-7EBB-B1C0DD30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896670"/>
            <a:ext cx="7344671" cy="4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Correlation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139033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73B96F-62F8-24A4-2906-FBC3B430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28146"/>
            <a:ext cx="5331671" cy="3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688BC-A941-AF3C-161C-54827A9D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6" b="41968"/>
          <a:stretch/>
        </p:blipFill>
        <p:spPr>
          <a:xfrm>
            <a:off x="7657429" y="2180496"/>
            <a:ext cx="2765259" cy="43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2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5DF1-CBD6-B985-505F-3949760A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1" y="2273300"/>
            <a:ext cx="5424236" cy="1625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32BD27-9D3B-7736-1158-AF2B5A5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04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3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Final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49" y="1949992"/>
            <a:ext cx="11341101" cy="234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 – Works better as results aligns better with what we know about this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425450" y="3943892"/>
            <a:ext cx="11341100" cy="23440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245C-4718-4A28-041C-8971FB37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2301576"/>
            <a:ext cx="11396567" cy="1406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2D9F-9BB7-9B42-E74A-69A908EA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8" y="4413792"/>
            <a:ext cx="11396567" cy="14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2-12-15 at 2.41.05 AM">
            <a:hlinkClick r:id="" action="ppaction://media"/>
            <a:extLst>
              <a:ext uri="{FF2B5EF4-FFF2-40B4-BE49-F238E27FC236}">
                <a16:creationId xmlns:a16="http://schemas.microsoft.com/office/drawing/2014/main" id="{7B58F4B3-3D35-4D26-070A-F3589991A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87" y="794908"/>
            <a:ext cx="8915406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3: Loan Amount Estimation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Linear Regression  </a:t>
            </a:r>
          </a:p>
          <a:p>
            <a:pPr lvl="1"/>
            <a:r>
              <a:rPr lang="en-US" dirty="0"/>
              <a:t>Target variable is the estimation on amount of loan to be provided </a:t>
            </a:r>
          </a:p>
          <a:p>
            <a:r>
              <a:rPr lang="en-US" dirty="0"/>
              <a:t>Modelling techniques needed: Linear Regression</a:t>
            </a:r>
          </a:p>
          <a:p>
            <a:r>
              <a:rPr lang="en-US" dirty="0"/>
              <a:t>Metrics: RMSE, Adjusted R^2 score </a:t>
            </a:r>
          </a:p>
          <a:p>
            <a:r>
              <a:rPr lang="en-US" b="1" dirty="0"/>
              <a:t>Challenges</a:t>
            </a:r>
            <a:r>
              <a:rPr lang="en-US" dirty="0"/>
              <a:t>: Feature Selection, Scaling of variables </a:t>
            </a:r>
          </a:p>
        </p:txBody>
      </p:sp>
    </p:spTree>
    <p:extLst>
      <p:ext uri="{BB962C8B-B14F-4D97-AF65-F5344CB8AC3E}">
        <p14:creationId xmlns:p14="http://schemas.microsoft.com/office/powerpoint/2010/main" val="273042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C7FC3D-AD5D-C4B1-5E0B-79D5F0ED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789767"/>
            <a:ext cx="7348409" cy="44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D573-FE7D-D37E-C21A-7AD439C4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Correlation </a:t>
            </a:r>
            <a:r>
              <a:rPr lang="en-US" sz="3200" dirty="0" err="1">
                <a:solidFill>
                  <a:srgbClr val="FFFFFF"/>
                </a:solidFill>
              </a:rPr>
              <a:t>MAtrix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6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309D-F768-AE9B-C99E-D52B5BF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F170AA-43FC-38C0-5D77-A94AEBD9845D}"/>
              </a:ext>
            </a:extLst>
          </p:cNvPr>
          <p:cNvGrpSpPr/>
          <p:nvPr/>
        </p:nvGrpSpPr>
        <p:grpSpPr>
          <a:xfrm>
            <a:off x="581192" y="2250892"/>
            <a:ext cx="3660608" cy="4079260"/>
            <a:chOff x="581192" y="2250892"/>
            <a:chExt cx="3660608" cy="407926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EC2300B-E7CB-DADF-977B-C7A624520E2B}"/>
                </a:ext>
              </a:extLst>
            </p:cNvPr>
            <p:cNvSpPr txBox="1">
              <a:spLocks/>
            </p:cNvSpPr>
            <p:nvPr/>
          </p:nvSpPr>
          <p:spPr>
            <a:xfrm>
              <a:off x="887219" y="2250892"/>
              <a:ext cx="3354581" cy="536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800" dirty="0"/>
                <a:t>Model 1 – All Variables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974409-39CC-5A95-D9CF-07693784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51" y="2884933"/>
              <a:ext cx="3214882" cy="21854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5260BA-6EF5-5BF1-1D0D-4BD2BB57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EE6F32-6F04-2B7D-0CD2-5990C4A69274}"/>
              </a:ext>
            </a:extLst>
          </p:cNvPr>
          <p:cNvGrpSpPr/>
          <p:nvPr/>
        </p:nvGrpSpPr>
        <p:grpSpPr>
          <a:xfrm>
            <a:off x="4539391" y="2250892"/>
            <a:ext cx="3521735" cy="4079260"/>
            <a:chOff x="4595682" y="2250892"/>
            <a:chExt cx="3521735" cy="4079260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7D601E0D-BBF9-B343-4C42-0D8E1F4D0B3C}"/>
                </a:ext>
              </a:extLst>
            </p:cNvPr>
            <p:cNvSpPr txBox="1">
              <a:spLocks/>
            </p:cNvSpPr>
            <p:nvPr/>
          </p:nvSpPr>
          <p:spPr>
            <a:xfrm>
              <a:off x="47256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600" b="1" dirty="0"/>
                <a:t>Model 2 – Stepwise Regression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2D9B9F-9F09-9516-A25F-8814FE3B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682" y="2881964"/>
              <a:ext cx="3379231" cy="7464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D3FE11-7223-B24D-BD54-63F98463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417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1DE009-48D7-A361-FEE0-FA1B60A29B48}"/>
              </a:ext>
            </a:extLst>
          </p:cNvPr>
          <p:cNvGrpSpPr/>
          <p:nvPr/>
        </p:nvGrpSpPr>
        <p:grpSpPr>
          <a:xfrm>
            <a:off x="8358717" y="2250892"/>
            <a:ext cx="3429000" cy="4038960"/>
            <a:chOff x="8358717" y="2250892"/>
            <a:chExt cx="3429000" cy="4038960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C23AF7B-6326-E824-9745-E9FD8A4ED6CE}"/>
                </a:ext>
              </a:extLst>
            </p:cNvPr>
            <p:cNvSpPr txBox="1">
              <a:spLocks/>
            </p:cNvSpPr>
            <p:nvPr/>
          </p:nvSpPr>
          <p:spPr>
            <a:xfrm>
              <a:off x="83959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Model 3 – Modified Model 2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6E71A4-7642-DCF9-D999-58D86808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5927" y="2884933"/>
              <a:ext cx="2968759" cy="10516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ED5FAE-FCD4-1B9B-598D-891DC87C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717" y="5276052"/>
              <a:ext cx="3429000" cy="10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8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868E-44A7-BB79-1A5D-6E3DF82B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C96C-CA85-FAFB-055F-62A90FB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12702" cy="3678303"/>
          </a:xfrm>
        </p:spPr>
        <p:txBody>
          <a:bodyPr anchor="t"/>
          <a:lstStyle/>
          <a:p>
            <a:pPr algn="just"/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Dream Housing Finance company deals in all kinds of home loans. They have presence across all urban, semi urban and rural areas.</a:t>
            </a:r>
            <a:endParaRPr lang="en-SG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56F852-DB17-236C-E3D0-660C75FFC250}"/>
              </a:ext>
            </a:extLst>
          </p:cNvPr>
          <p:cNvGrpSpPr/>
          <p:nvPr/>
        </p:nvGrpSpPr>
        <p:grpSpPr>
          <a:xfrm>
            <a:off x="702906" y="3258715"/>
            <a:ext cx="10786188" cy="1268965"/>
            <a:chOff x="1007706" y="3601615"/>
            <a:chExt cx="10786188" cy="12689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176FCE-9FC7-D29D-1D74-BCACFED866F2}"/>
                </a:ext>
              </a:extLst>
            </p:cNvPr>
            <p:cNvSpPr/>
            <p:nvPr/>
          </p:nvSpPr>
          <p:spPr>
            <a:xfrm>
              <a:off x="1007706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goes to the Company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04E767-8609-3D33-AF02-D2AEA4FA6375}"/>
                </a:ext>
              </a:extLst>
            </p:cNvPr>
            <p:cNvSpPr/>
            <p:nvPr/>
          </p:nvSpPr>
          <p:spPr>
            <a:xfrm>
              <a:off x="3981060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Fills an Application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B74216-E12D-C989-D9E1-A476526A20B9}"/>
                </a:ext>
              </a:extLst>
            </p:cNvPr>
            <p:cNvSpPr/>
            <p:nvPr/>
          </p:nvSpPr>
          <p:spPr>
            <a:xfrm>
              <a:off x="6954414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Eligibility is assessed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0B4A8D-59FE-DB70-0F4C-FE894B6DD25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73829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6E0834-5EB0-3CFD-F794-926648E7AF32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847183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68454-5338-2AFA-463D-B39EDD2DB3D3}"/>
                </a:ext>
              </a:extLst>
            </p:cNvPr>
            <p:cNvSpPr/>
            <p:nvPr/>
          </p:nvSpPr>
          <p:spPr>
            <a:xfrm>
              <a:off x="1007706" y="3601615"/>
              <a:ext cx="10786188" cy="393875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Current Process (Turnaround time of a few weeks)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112A9-1E47-ED5A-39A7-159B210C778A}"/>
                </a:ext>
              </a:extLst>
            </p:cNvPr>
            <p:cNvSpPr/>
            <p:nvPr/>
          </p:nvSpPr>
          <p:spPr>
            <a:xfrm>
              <a:off x="9927770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Eligibility is assessed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0CB052-E113-BCB5-0273-2CB28D2C8E8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>
              <a:off x="8820538" y="4460033"/>
              <a:ext cx="11072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346CE9-8347-8492-54AD-48A2213BF8DD}"/>
              </a:ext>
            </a:extLst>
          </p:cNvPr>
          <p:cNvSpPr/>
          <p:nvPr/>
        </p:nvSpPr>
        <p:spPr>
          <a:xfrm>
            <a:off x="581192" y="5027601"/>
            <a:ext cx="11212702" cy="101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Goal: </a:t>
            </a:r>
          </a:p>
          <a:p>
            <a:pPr marL="342900" indent="-342900" algn="ctr">
              <a:buAutoNum type="arabicParenBoth"/>
            </a:pPr>
            <a:r>
              <a:rPr lang="en-US" dirty="0"/>
              <a:t>Automate the Eligibility Assessment Process</a:t>
            </a:r>
          </a:p>
          <a:p>
            <a:pPr marL="342900" indent="-342900" algn="ctr">
              <a:buAutoNum type="arabicParenBoth"/>
            </a:pPr>
            <a:r>
              <a:rPr lang="en-US" dirty="0"/>
              <a:t>Expediate assessment on their current pipeline of loans requests  </a:t>
            </a:r>
          </a:p>
        </p:txBody>
      </p:sp>
    </p:spTree>
    <p:extLst>
      <p:ext uri="{BB962C8B-B14F-4D97-AF65-F5344CB8AC3E}">
        <p14:creationId xmlns:p14="http://schemas.microsoft.com/office/powerpoint/2010/main" val="1058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22-12-15 at 2.59.14 AM">
            <a:hlinkClick r:id="" action="ppaction://media"/>
            <a:extLst>
              <a:ext uri="{FF2B5EF4-FFF2-40B4-BE49-F238E27FC236}">
                <a16:creationId xmlns:a16="http://schemas.microsoft.com/office/drawing/2014/main" id="{E8E03884-95F6-C699-255A-C2325C0FD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363" y="720343"/>
            <a:ext cx="9028253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9733-0AFC-4D34-1583-A3B1000D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F9C3-19CC-BB38-069A-98767AA9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Limited features availability and limited time series data impacts the accuracy of the prediction, and might yield better models – gather better quality data in larger quantities </a:t>
            </a:r>
          </a:p>
          <a:p>
            <a:r>
              <a:rPr lang="en-US" dirty="0"/>
              <a:t>Human error may be a key inhibiting factor – implement controls on data input to ensure that ”fat finger” mistakes are avoided when making assessment </a:t>
            </a:r>
          </a:p>
          <a:p>
            <a:r>
              <a:rPr lang="en-US" dirty="0"/>
              <a:t>Make certain fields mandatory  - Employment status, Education, Income amounts, dependents etc. </a:t>
            </a:r>
          </a:p>
          <a:p>
            <a:r>
              <a:rPr lang="en-US" dirty="0"/>
              <a:t>Modelling </a:t>
            </a:r>
          </a:p>
          <a:p>
            <a:pPr lvl="1"/>
            <a:r>
              <a:rPr lang="en-US" dirty="0"/>
              <a:t>Logistic regression offers better prediction capabilities that aligns with our understanding of the customer segments </a:t>
            </a:r>
          </a:p>
          <a:p>
            <a:pPr lvl="1"/>
            <a:r>
              <a:rPr lang="en-US" dirty="0"/>
              <a:t>Linear regression models could have been improved with more features, and larger sample of data </a:t>
            </a:r>
          </a:p>
          <a:p>
            <a:pPr lvl="1"/>
            <a:r>
              <a:rPr lang="en-US" dirty="0"/>
              <a:t>To improve their prediction accuracy, they should fine tune their models regularly with more data being collected and stored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8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4A69-E76E-65E8-C4CF-6BC4BBAE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Assumptions, Limitations and success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5E0-AA61-9D75-B8F2-F737A893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3354581" cy="536005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9688-F7AE-2E2B-2423-753552B6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660606" cy="2934999"/>
          </a:xfrm>
        </p:spPr>
        <p:txBody>
          <a:bodyPr>
            <a:normAutofit fontScale="70000" lnSpcReduction="20000"/>
          </a:bodyPr>
          <a:lstStyle/>
          <a:p>
            <a:r>
              <a:rPr lang="en-SG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ast loan eligibility assessments are accurate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other additional datapoints aside from the data features available within the dataset are relevant for the assessment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limits in loan provision for customers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Credit History of a customer is static and would not change over time.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Each customer only takes on 1 loan.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Every customer is a new applicant, no repeat customers on dataset</a:t>
            </a:r>
            <a:b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sz="19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F2729-91C2-F932-29D8-7BDE8FE95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5627" y="2250892"/>
            <a:ext cx="3354581" cy="553373"/>
          </a:xfrm>
          <a:noFill/>
        </p:spPr>
        <p:txBody>
          <a:bodyPr/>
          <a:lstStyle/>
          <a:p>
            <a:r>
              <a:rPr lang="en-US" dirty="0"/>
              <a:t>Goals &amp;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BC0CA-CC1C-969B-F687-02CB167CE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9600" y="2926052"/>
            <a:ext cx="3660607" cy="293499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Identify efficient prediction models for loan status assessment and loan amount estimation: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ow errors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B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etter accuracy, 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Minimal m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ulticollinearity</a:t>
            </a:r>
          </a:p>
          <a:p>
            <a:r>
              <a:rPr lang="en-SG" b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Metrics</a:t>
            </a:r>
            <a:r>
              <a:rPr lang="en-SG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lvl="1"/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RMSE and R2 score for linear regression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A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ccuracy for classification models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ilhouette score for clustering models</a:t>
            </a:r>
            <a:endParaRPr lang="en-US" sz="17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767161-A496-7DD9-C718-50982FCDFBAB}"/>
              </a:ext>
            </a:extLst>
          </p:cNvPr>
          <p:cNvSpPr txBox="1">
            <a:spLocks/>
          </p:cNvSpPr>
          <p:nvPr/>
        </p:nvSpPr>
        <p:spPr>
          <a:xfrm>
            <a:off x="8395927" y="2250892"/>
            <a:ext cx="3354581" cy="553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Limitations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44847DB-4518-3B3A-27B5-B163A2C09B4B}"/>
              </a:ext>
            </a:extLst>
          </p:cNvPr>
          <p:cNvSpPr txBox="1">
            <a:spLocks/>
          </p:cNvSpPr>
          <p:nvPr/>
        </p:nvSpPr>
        <p:spPr>
          <a:xfrm>
            <a:off x="8258007" y="2926052"/>
            <a:ext cx="3492501" cy="29349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Online Application forms are subject to human error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Credit history may change over time as more debt is undertaken by the customers. The models are point-in-time models. In reality, the credit history is regularly assessed for the customer's ability to make repayments.</a:t>
            </a:r>
          </a:p>
        </p:txBody>
      </p:sp>
    </p:spTree>
    <p:extLst>
      <p:ext uri="{BB962C8B-B14F-4D97-AF65-F5344CB8AC3E}">
        <p14:creationId xmlns:p14="http://schemas.microsoft.com/office/powerpoint/2010/main" val="150074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8C8D5-AB68-6168-38D3-8CB2F53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675"/>
            <a:ext cx="5921930" cy="57146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27D8-C408-3175-F6F4-C109243A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4" y="942339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 dictionary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EEDC6-FD15-0183-5C89-7EDB580DCD0B}"/>
              </a:ext>
            </a:extLst>
          </p:cNvPr>
          <p:cNvSpPr/>
          <p:nvPr/>
        </p:nvSpPr>
        <p:spPr>
          <a:xfrm>
            <a:off x="7276271" y="3118681"/>
            <a:ext cx="4008931" cy="1516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Too many categorical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scale of datapoints </a:t>
            </a:r>
          </a:p>
        </p:txBody>
      </p:sp>
    </p:spTree>
    <p:extLst>
      <p:ext uri="{BB962C8B-B14F-4D97-AF65-F5344CB8AC3E}">
        <p14:creationId xmlns:p14="http://schemas.microsoft.com/office/powerpoint/2010/main" val="12621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F37D-A490-5BD7-D378-D76A1C4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with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4AAC-5E34-BCF6-0488-ADAF684B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(1) Understand the general segments of customers services by the company</a:t>
            </a:r>
          </a:p>
          <a:p>
            <a:r>
              <a:rPr lang="en-US" dirty="0"/>
              <a:t>(2) </a:t>
            </a:r>
            <a:r>
              <a:rPr lang="en-S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1: Assessing Eligibility for pending customers</a:t>
            </a:r>
            <a:endParaRPr lang="en-SG" dirty="0"/>
          </a:p>
          <a:p>
            <a:r>
              <a:rPr lang="en-US" dirty="0"/>
              <a:t>(3) </a:t>
            </a:r>
            <a:r>
              <a:rPr lang="en-S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2: Estimated Loan Amount based on Customer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964" y="802047"/>
            <a:ext cx="3132638" cy="740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EDA Insights</a:t>
            </a:r>
          </a:p>
        </p:txBody>
      </p:sp>
      <p:pic>
        <p:nvPicPr>
          <p:cNvPr id="1026" name="Picture 2" descr="PowerPoint&#10;&#10;Description automatically generated">
            <a:extLst>
              <a:ext uri="{FF2B5EF4-FFF2-40B4-BE49-F238E27FC236}">
                <a16:creationId xmlns:a16="http://schemas.microsoft.com/office/drawing/2014/main" id="{F150211C-770B-2AEF-3EF7-53496773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-1" b="-1"/>
          <a:stretch/>
        </p:blipFill>
        <p:spPr bwMode="auto">
          <a:xfrm>
            <a:off x="206060" y="161339"/>
            <a:ext cx="7731938" cy="6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8362964" y="1618195"/>
            <a:ext cx="31326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pplicants tend to be Male Graduates who are employed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tend to be from the Semi-urban 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Majority of the customers tend to have no children or 1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who were assessed to be eligible for the loan have had good credit standing in the past</a:t>
            </a:r>
          </a:p>
        </p:txBody>
      </p:sp>
    </p:spTree>
    <p:extLst>
      <p:ext uri="{BB962C8B-B14F-4D97-AF65-F5344CB8AC3E}">
        <p14:creationId xmlns:p14="http://schemas.microsoft.com/office/powerpoint/2010/main" val="101116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EDA Insights</a:t>
            </a:r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Generally skewed income levels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Co-applicants tend to have lesser income that the actual applicants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Majority of the customers tend to have no children or 1 child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Loan amount distribution follows a similar pattern to that of the Applicant income 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The most common tenor to borrow the loan at is 360 months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887B69-9091-9BB7-B0CA-5AB6C17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748" y="614407"/>
            <a:ext cx="7487719" cy="57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2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1: Customer Segments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Clustering </a:t>
            </a:r>
          </a:p>
          <a:p>
            <a:r>
              <a:rPr lang="en-US" dirty="0"/>
              <a:t>Modelling techniques needed: K-means, DBSCAN, Hierarchical  </a:t>
            </a:r>
          </a:p>
          <a:p>
            <a:r>
              <a:rPr lang="en-US" dirty="0"/>
              <a:t>Metrics: Silhouette Score </a:t>
            </a:r>
          </a:p>
          <a:p>
            <a:r>
              <a:rPr lang="en-US" b="1" dirty="0"/>
              <a:t>Challenges</a:t>
            </a:r>
            <a:r>
              <a:rPr lang="en-US" dirty="0"/>
              <a:t>: How many clusters is good enough?</a:t>
            </a:r>
          </a:p>
        </p:txBody>
      </p:sp>
    </p:spTree>
    <p:extLst>
      <p:ext uri="{BB962C8B-B14F-4D97-AF65-F5344CB8AC3E}">
        <p14:creationId xmlns:p14="http://schemas.microsoft.com/office/powerpoint/2010/main" val="210398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A18B-C6EA-EE84-120A-DEE1700E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Model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9879E4-47BB-5C66-C434-4A8A41E1D729}"/>
              </a:ext>
            </a:extLst>
          </p:cNvPr>
          <p:cNvGrpSpPr/>
          <p:nvPr/>
        </p:nvGrpSpPr>
        <p:grpSpPr>
          <a:xfrm>
            <a:off x="438150" y="1928771"/>
            <a:ext cx="7772400" cy="1392279"/>
            <a:chOff x="438150" y="1928771"/>
            <a:chExt cx="7772400" cy="1392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3DA8F-2D19-B061-B2AF-80A3BD68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" y="2151109"/>
              <a:ext cx="7772400" cy="116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5DBE8-7AE8-26F9-2891-7519ECAE9AFC}"/>
                </a:ext>
              </a:extLst>
            </p:cNvPr>
            <p:cNvSpPr/>
            <p:nvPr/>
          </p:nvSpPr>
          <p:spPr>
            <a:xfrm>
              <a:off x="438150" y="1928771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K-Means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814FF-AEC1-2AFE-660C-49ED962056BD}"/>
              </a:ext>
            </a:extLst>
          </p:cNvPr>
          <p:cNvGrpSpPr/>
          <p:nvPr/>
        </p:nvGrpSpPr>
        <p:grpSpPr>
          <a:xfrm>
            <a:off x="438150" y="3551554"/>
            <a:ext cx="7772400" cy="1372458"/>
            <a:chOff x="438150" y="3339329"/>
            <a:chExt cx="7772400" cy="1372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53633E-724D-CE78-B319-424C46A6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3541846"/>
              <a:ext cx="7772400" cy="11699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BECB63-4BEA-D198-3798-D22DC3B7C984}"/>
                </a:ext>
              </a:extLst>
            </p:cNvPr>
            <p:cNvSpPr/>
            <p:nvPr/>
          </p:nvSpPr>
          <p:spPr>
            <a:xfrm>
              <a:off x="438150" y="3339329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DBSCAN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6AB78B-7F9B-56CC-A2CC-7B0751AB4712}"/>
              </a:ext>
            </a:extLst>
          </p:cNvPr>
          <p:cNvGrpSpPr/>
          <p:nvPr/>
        </p:nvGrpSpPr>
        <p:grpSpPr>
          <a:xfrm>
            <a:off x="438150" y="5157332"/>
            <a:ext cx="7772400" cy="1400445"/>
            <a:chOff x="438150" y="4776332"/>
            <a:chExt cx="7772400" cy="1400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C5D39-71C7-6D6C-2376-6F989258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50" y="5006836"/>
              <a:ext cx="7772400" cy="11699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B1FBB-70EE-D672-073C-87A25A18CBEC}"/>
                </a:ext>
              </a:extLst>
            </p:cNvPr>
            <p:cNvSpPr/>
            <p:nvPr/>
          </p:nvSpPr>
          <p:spPr>
            <a:xfrm>
              <a:off x="438150" y="4776332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Hierarchical Clustering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5BDD9-E3BA-7145-3272-62D851F956D5}"/>
              </a:ext>
            </a:extLst>
          </p:cNvPr>
          <p:cNvGrpSpPr/>
          <p:nvPr/>
        </p:nvGrpSpPr>
        <p:grpSpPr>
          <a:xfrm>
            <a:off x="8486775" y="2274365"/>
            <a:ext cx="3267075" cy="723324"/>
            <a:chOff x="8486775" y="2274365"/>
            <a:chExt cx="3267075" cy="7233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4A202B-8E65-5ED8-872E-AE3D7101D741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8D752-8253-B4A5-A36B-BEAAACC5DE67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0.24674</a:t>
              </a:r>
              <a:endParaRPr 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BF3CF-CA35-3275-3CC5-CDC61B60BCB2}"/>
              </a:ext>
            </a:extLst>
          </p:cNvPr>
          <p:cNvGrpSpPr/>
          <p:nvPr/>
        </p:nvGrpSpPr>
        <p:grpSpPr>
          <a:xfrm>
            <a:off x="8486775" y="3977379"/>
            <a:ext cx="3267075" cy="723324"/>
            <a:chOff x="8486775" y="2274365"/>
            <a:chExt cx="3267075" cy="723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9604D-0313-55C5-97B5-76F3D5E97B2D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Silhouette Score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E0B98-1476-B89A-017F-798E2D88907A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/>
                <a:t>0.49499</a:t>
              </a:r>
              <a:endParaRPr lang="en-US" sz="28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4ADD5-6A55-618B-1122-E3E40FFAB4D1}"/>
              </a:ext>
            </a:extLst>
          </p:cNvPr>
          <p:cNvGrpSpPr/>
          <p:nvPr/>
        </p:nvGrpSpPr>
        <p:grpSpPr>
          <a:xfrm>
            <a:off x="8486775" y="5611144"/>
            <a:ext cx="3267075" cy="723324"/>
            <a:chOff x="8486775" y="2274365"/>
            <a:chExt cx="3267075" cy="7233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E8D9C2-EBBB-8AAE-E132-47DFF995245A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F9FBE-8F88-0344-260B-0941F039AD8E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0.24135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21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182</TotalTime>
  <Words>755</Words>
  <Application>Microsoft Macintosh PowerPoint</Application>
  <PresentationFormat>Widescreen</PresentationFormat>
  <Paragraphs>110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Gill Sans MT</vt:lpstr>
      <vt:lpstr>Helvetica Neue</vt:lpstr>
      <vt:lpstr>Wingdings 2</vt:lpstr>
      <vt:lpstr>Dividend</vt:lpstr>
      <vt:lpstr>Capstone Project: Loan Eligibility Assessment</vt:lpstr>
      <vt:lpstr>Problem Statement – About the dataset</vt:lpstr>
      <vt:lpstr>Project Assumptions, Limitations and success metrics</vt:lpstr>
      <vt:lpstr>Data dictionary</vt:lpstr>
      <vt:lpstr>Objectives with modelling</vt:lpstr>
      <vt:lpstr>EDA Insights</vt:lpstr>
      <vt:lpstr>EDA Insights</vt:lpstr>
      <vt:lpstr>Objective 1: Customer Segments Services </vt:lpstr>
      <vt:lpstr>Clustering Model Results</vt:lpstr>
      <vt:lpstr>Objective 2: Loan Eligibility </vt:lpstr>
      <vt:lpstr>Correlation between variables</vt:lpstr>
      <vt:lpstr>Classification Model Metrics</vt:lpstr>
      <vt:lpstr>Classification Model Metrics</vt:lpstr>
      <vt:lpstr>Classification Model Metrics</vt:lpstr>
      <vt:lpstr>Classification Model Final Prediction</vt:lpstr>
      <vt:lpstr>Running model on new data entry</vt:lpstr>
      <vt:lpstr>Objective 3: Loan Amount Estimation </vt:lpstr>
      <vt:lpstr>Correlation MAtrix</vt:lpstr>
      <vt:lpstr>Linear Regression Results </vt:lpstr>
      <vt:lpstr>Running model on new data entry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Loan Eligibility Assessment</dc:title>
  <dc:creator>Balkis 293</dc:creator>
  <cp:lastModifiedBy>Balkis 293</cp:lastModifiedBy>
  <cp:revision>31</cp:revision>
  <dcterms:created xsi:type="dcterms:W3CDTF">2022-12-14T16:04:29Z</dcterms:created>
  <dcterms:modified xsi:type="dcterms:W3CDTF">2022-12-14T19:06:47Z</dcterms:modified>
</cp:coreProperties>
</file>